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64" r:id="rId7"/>
    <p:sldId id="271" r:id="rId8"/>
    <p:sldId id="272" r:id="rId9"/>
    <p:sldId id="259" r:id="rId10"/>
    <p:sldId id="257" r:id="rId11"/>
    <p:sldId id="273" r:id="rId12"/>
    <p:sldId id="274" r:id="rId13"/>
    <p:sldId id="275" r:id="rId14"/>
    <p:sldId id="276" r:id="rId15"/>
    <p:sldId id="266" r:id="rId16"/>
    <p:sldId id="267" r:id="rId17"/>
    <p:sldId id="277" r:id="rId18"/>
    <p:sldId id="262" r:id="rId19"/>
    <p:sldId id="270" r:id="rId20"/>
    <p:sldId id="261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103" d="100"/>
          <a:sy n="103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8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22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3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4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6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90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4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68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39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46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5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5402-EA0F-4F18-BF59-C84287A59D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6B26F-B9D5-478F-A3D2-2FFBA4D7A6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3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1834-5AB0-44CB-9772-A21D37251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928EA-2E13-495A-BCB3-2BA22249FDD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99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376F4-9705-4F9A-8082-B4AFFC9311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9ED0A-C154-4F5D-B65D-BFCDD2179F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85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89D25-9801-470E-B3EB-503A932B11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A0F0-7A68-4632-91A3-8A94AB8A11F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87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5B35-6E1B-4A08-8B75-2CC425933F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FCDB-6FB6-4032-9A1E-41DD1C4CF20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31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87EE9-8C12-4B84-BAC5-25B89B4FB1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E086D-A368-4386-8B99-8A06FC8331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40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22501-5FFF-442C-9E15-64DAB04371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6DAED-46A0-4F0E-A154-CBE485736D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34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9FB0F-6EA5-4E1D-B775-A1EDA9F4253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4EA0A-A2ED-44E2-A194-3708F8A486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44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F9D8C-7CD6-49E2-A63A-B02486CEAB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89CD0-6F85-4BFD-874F-60ED99378B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00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19F3A-2747-4E0E-847E-A769FB2AE6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6746F-9F43-41CE-AF63-A914A72711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65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D6189-3FC5-4CA5-AA7C-FB3C736126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6D6C1-4299-46F2-9452-1D9ECB9CC4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4360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D5CFF-BB17-49F0-9F05-3D943341CE25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1F479-1F01-4CB5-97E1-2F901E3DC4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135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15971-7C1D-4C2C-B7D4-75180BBAB51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7F975-D99D-42C8-A4C5-5184B8B8CF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61470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E183-0F73-4022-8684-9C5E76733C9F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A6770-B031-4D59-9E25-906604DBB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978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A0A1B-C625-42BD-A6B7-94F0F4674201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497A4-57FF-427D-A560-788E29D616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645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00458-3FBD-4F75-9035-80D04652FAB3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0740B-D80D-42CA-870B-65FCCFEA9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185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592B0-E78D-43F3-8A60-EB8206DF9B62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CD257-D0F8-4FDC-BF0F-DF41171444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555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30C17-3A50-46A0-9E04-4AFD585E80B2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99CE-DAE1-4753-A38E-D0EF09BB9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588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01511-9CDC-463E-B658-F0B41288FD5F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DB483-2F1E-4D64-8AB5-E90EA887A6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9499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27F11-9CBB-4E5A-A2E0-9CCF0AB3C3D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FB654-8C5E-4426-B52B-80DFBE181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172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FBD9B-F5D2-4592-B962-8AE1B0BD96B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0792C-D83B-4F11-9A68-6CC9159438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238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F31A-BC8E-492D-9F6D-D315E77A2585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CF8FF-1FFB-491D-B620-1D96482E7F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593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D5CFF-BB17-49F0-9F05-3D943341CE25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1F479-1F01-4CB5-97E1-2F901E3DC4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1113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15971-7C1D-4C2C-B7D4-75180BBAB51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7F975-D99D-42C8-A4C5-5184B8B8CF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5174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E183-0F73-4022-8684-9C5E76733C9F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A6770-B031-4D59-9E25-906604DBB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5996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A0A1B-C625-42BD-A6B7-94F0F4674201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497A4-57FF-427D-A560-788E29D616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763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00458-3FBD-4F75-9035-80D04652FAB3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0740B-D80D-42CA-870B-65FCCFEA9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3619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592B0-E78D-43F3-8A60-EB8206DF9B62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CD257-D0F8-4FDC-BF0F-DF41171444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5417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30C17-3A50-46A0-9E04-4AFD585E80B2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99CE-DAE1-4753-A38E-D0EF09BB9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1741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01511-9CDC-463E-B658-F0B41288FD5F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DB483-2F1E-4D64-8AB5-E90EA887A6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5372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27F11-9CBB-4E5A-A2E0-9CCF0AB3C3D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FB654-8C5E-4426-B52B-80DFBE181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6964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FBD9B-F5D2-4592-B962-8AE1B0BD96B9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0792C-D83B-4F11-9A68-6CC9159438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4109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DF31A-BC8E-492D-9F6D-D315E77A2585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CF8FF-1FFB-491D-B620-1D96482E7F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8449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789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086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557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904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834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1562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9697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572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166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975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519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81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4039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1255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4256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333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406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789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678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988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824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68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5CC9F-A301-426B-AC24-CA9BD85D65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A1A2B-F826-4B8C-BD6F-833857FECB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1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1556D7-15CD-44A1-BE6A-AE405852974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AA3AAA-7764-4C40-AFEF-46C306ED31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67A08A-B32C-4619-853E-E2F9DD5A9A0B}" type="datetimeFigureOut">
              <a:rPr lang="en-US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11/3/2014</a:t>
            </a:fld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6038C5-00BA-4A7A-A306-F4BF64461A61}" type="slidenum">
              <a:rPr lang="en-US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14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67A08A-B32C-4619-853E-E2F9DD5A9A0B}" type="datetimeFigureOut">
              <a:rPr lang="en-US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11/3/2014</a:t>
            </a:fld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6038C5-00BA-4A7A-A306-F4BF64461A61}" type="slidenum">
              <a:rPr lang="en-US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87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6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133F0B2-2995-1F43-8D31-E0634813FB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11/3/2014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BF3F5EC-278F-D847-91C9-376C6C105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23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en.wikipedia.org/wiki/Vicki_Robin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worldcafe/com/method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51459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Leveraging the Legacy: Reigniting Commitment to Middle School Ideals</a:t>
            </a:r>
            <a:r>
              <a:rPr lang="en-US" dirty="0" smtClean="0">
                <a:solidFill>
                  <a:schemeClr val="bg1"/>
                </a:solidFill>
                <a:ea typeface="+mj-ea"/>
                <a:cs typeface="+mj-cs"/>
              </a:rPr>
              <a:t/>
            </a:r>
            <a:br>
              <a:rPr lang="en-US" dirty="0" smtClean="0">
                <a:solidFill>
                  <a:schemeClr val="bg1"/>
                </a:solidFill>
                <a:ea typeface="+mj-ea"/>
                <a:cs typeface="+mj-cs"/>
              </a:rPr>
            </a:br>
            <a:endParaRPr lang="en-US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057400"/>
            <a:ext cx="8839200" cy="4800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World Café hosted by </a:t>
            </a:r>
          </a:p>
          <a:p>
            <a:r>
              <a:rPr lang="en-US" dirty="0">
                <a:solidFill>
                  <a:schemeClr val="bg1"/>
                </a:solidFill>
              </a:rPr>
              <a:t>Tracy W. Smith and Nancy </a:t>
            </a:r>
            <a:r>
              <a:rPr lang="en-US" dirty="0" smtClean="0">
                <a:solidFill>
                  <a:schemeClr val="bg1"/>
                </a:solidFill>
              </a:rPr>
              <a:t>Doda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Table </a:t>
            </a:r>
            <a:r>
              <a:rPr lang="en-US" sz="2000" dirty="0">
                <a:solidFill>
                  <a:schemeClr val="bg1"/>
                </a:solidFill>
              </a:rPr>
              <a:t>hosts: </a:t>
            </a:r>
            <a:r>
              <a:rPr lang="en-US" sz="2000" dirty="0" smtClean="0">
                <a:solidFill>
                  <a:schemeClr val="bg1"/>
                </a:solidFill>
              </a:rPr>
              <a:t>John Lounsbury, </a:t>
            </a:r>
            <a:r>
              <a:rPr lang="en-US" sz="2000" dirty="0" smtClean="0">
                <a:solidFill>
                  <a:schemeClr val="bg1"/>
                </a:solidFill>
              </a:rPr>
              <a:t>Ed Brazee, </a:t>
            </a:r>
            <a:r>
              <a:rPr lang="en-US" sz="2000" dirty="0" smtClean="0">
                <a:solidFill>
                  <a:schemeClr val="bg1"/>
                </a:solidFill>
              </a:rPr>
              <a:t>Paul </a:t>
            </a:r>
            <a:r>
              <a:rPr lang="en-US" sz="2000" dirty="0">
                <a:solidFill>
                  <a:schemeClr val="bg1"/>
                </a:solidFill>
              </a:rPr>
              <a:t>George, Howard </a:t>
            </a:r>
            <a:r>
              <a:rPr lang="en-US" sz="2000" dirty="0" smtClean="0">
                <a:solidFill>
                  <a:schemeClr val="bg1"/>
                </a:solidFill>
              </a:rPr>
              <a:t>Johnston, Patti </a:t>
            </a:r>
            <a:r>
              <a:rPr lang="en-US" sz="2000" dirty="0" smtClean="0">
                <a:solidFill>
                  <a:schemeClr val="bg1"/>
                </a:solidFill>
              </a:rPr>
              <a:t>Kinney, Ken </a:t>
            </a:r>
            <a:r>
              <a:rPr lang="en-US" sz="2000" dirty="0">
                <a:solidFill>
                  <a:schemeClr val="bg1"/>
                </a:solidFill>
              </a:rPr>
              <a:t>McEwin, </a:t>
            </a:r>
            <a:r>
              <a:rPr lang="en-US" sz="2000" dirty="0" smtClean="0">
                <a:solidFill>
                  <a:schemeClr val="bg1"/>
                </a:solidFill>
              </a:rPr>
              <a:t>Mark Springer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8960" y="6365526"/>
            <a:ext cx="4735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William Murphy, Flickr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4818" y="1139607"/>
            <a:ext cx="6463687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6000" b="1" dirty="0" smtClean="0">
                <a:solidFill>
                  <a:prstClr val="black"/>
                </a:solidFill>
                <a:cs typeface="Arial Black"/>
              </a:rPr>
              <a:t>World Café</a:t>
            </a:r>
          </a:p>
          <a:p>
            <a:pPr algn="ctr" defTabSz="457200"/>
            <a:endParaRPr lang="en-US" sz="6000" b="1" dirty="0" smtClean="0">
              <a:solidFill>
                <a:prstClr val="black"/>
              </a:solidFill>
              <a:cs typeface="Arial Black"/>
            </a:endParaRPr>
          </a:p>
          <a:p>
            <a:pPr algn="ctr"/>
            <a:r>
              <a:rPr lang="en-US" sz="3200" dirty="0"/>
              <a:t>“We learn, adapt, and bring forth our worlds through the networks of conversation in which we participate.”</a:t>
            </a:r>
          </a:p>
          <a:p>
            <a:pPr algn="ctr"/>
            <a:r>
              <a:rPr lang="en-US" sz="3200" dirty="0"/>
              <a:t>- Humberto </a:t>
            </a:r>
            <a:r>
              <a:rPr lang="en-US" sz="3200" dirty="0" err="1"/>
              <a:t>Maturana</a:t>
            </a:r>
            <a:endParaRPr lang="en-US" sz="3200" dirty="0"/>
          </a:p>
          <a:p>
            <a:pPr algn="ctr" defTabSz="457200"/>
            <a:r>
              <a:rPr lang="en-US" sz="6000" b="1" dirty="0" smtClean="0">
                <a:solidFill>
                  <a:prstClr val="black"/>
                </a:solidFill>
                <a:cs typeface="Arial Black"/>
              </a:rPr>
              <a:t> </a:t>
            </a:r>
          </a:p>
          <a:p>
            <a:pPr algn="ctr" defTabSz="457200"/>
            <a:endParaRPr lang="en-US" sz="2400" b="1" dirty="0" smtClean="0">
              <a:solidFill>
                <a:prstClr val="black"/>
              </a:solidFill>
              <a:cs typeface="Arial Black"/>
            </a:endParaRPr>
          </a:p>
          <a:p>
            <a:pPr algn="ctr" defTabSz="457200"/>
            <a:endParaRPr lang="en-US" sz="2400" b="1" dirty="0">
              <a:solidFill>
                <a:prstClr val="black"/>
              </a:solidFill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69083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Why Invite Conversations?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“It’s never enough just to tell people about some new insight. Rather, you have to get them to experience it in a way that evokes its power and possibility. Instead of pouring knowledge into people’s heads, you need to help them grind a new set of eyeglasses so they can see the world in a new way.”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–John Seeley Brown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“What’s in a question, you ask? Everything. It is a way of evoking stimulating response or stultifying inquiry. It is, in essence, the very core of teaching.”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–John Dewey (1933)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29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bg1"/>
                </a:solidFill>
              </a:rPr>
              <a:t>Conversation and World Café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3581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 smtClean="0">
                <a:solidFill>
                  <a:schemeClr val="bg1"/>
                </a:solidFill>
              </a:rPr>
              <a:t>Meetings designed with the minimal structure necessary to sustain relevant conversations and include criteria for what’s make a good question, including: </a:t>
            </a:r>
          </a:p>
          <a:p>
            <a:pPr marL="0" lvl="1" indent="0" algn="ctr" eaLnBrk="1" hangingPunct="1">
              <a:buNone/>
            </a:pPr>
            <a:r>
              <a:rPr lang="en-US" altLang="en-US" sz="3600" dirty="0" smtClean="0">
                <a:solidFill>
                  <a:schemeClr val="bg1"/>
                </a:solidFill>
              </a:rPr>
              <a:t>Open 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</a:t>
            </a:r>
            <a:r>
              <a:rPr lang="en-US" altLang="en-US" sz="3600" dirty="0" smtClean="0">
                <a:solidFill>
                  <a:schemeClr val="bg1"/>
                </a:solidFill>
              </a:rPr>
              <a:t> Inviting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 </a:t>
            </a:r>
            <a:r>
              <a:rPr lang="en-US" altLang="en-US" sz="3600" dirty="0" smtClean="0">
                <a:solidFill>
                  <a:schemeClr val="bg1"/>
                </a:solidFill>
              </a:rPr>
              <a:t> Honest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 </a:t>
            </a:r>
            <a:r>
              <a:rPr lang="en-US" altLang="en-US" sz="3600" dirty="0" smtClean="0">
                <a:solidFill>
                  <a:schemeClr val="bg1"/>
                </a:solidFill>
              </a:rPr>
              <a:t> Experiential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 </a:t>
            </a:r>
            <a:r>
              <a:rPr lang="en-US" altLang="en-US" sz="3600" dirty="0" smtClean="0">
                <a:solidFill>
                  <a:schemeClr val="bg1"/>
                </a:solidFill>
              </a:rPr>
              <a:t>Inclusive 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 </a:t>
            </a:r>
            <a:r>
              <a:rPr lang="en-US" altLang="en-US" sz="3600" dirty="0" smtClean="0">
                <a:solidFill>
                  <a:schemeClr val="bg1"/>
                </a:solidFill>
              </a:rPr>
              <a:t>Generative </a:t>
            </a:r>
            <a:r>
              <a:rPr lang="en-US" altLang="en-US" sz="3600" dirty="0" smtClean="0">
                <a:solidFill>
                  <a:schemeClr val="bg1"/>
                </a:solidFill>
                <a:sym typeface="Wingdings 2"/>
              </a:rPr>
              <a:t></a:t>
            </a:r>
            <a:r>
              <a:rPr lang="en-US" altLang="en-US" sz="3600" dirty="0" smtClean="0">
                <a:solidFill>
                  <a:schemeClr val="bg1"/>
                </a:solidFill>
              </a:rPr>
              <a:t> Relevant</a:t>
            </a:r>
          </a:p>
        </p:txBody>
      </p:sp>
    </p:spTree>
    <p:extLst>
      <p:ext uri="{BB962C8B-B14F-4D97-AF65-F5344CB8AC3E}">
        <p14:creationId xmlns:p14="http://schemas.microsoft.com/office/powerpoint/2010/main" val="30585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World Café or Café Conversations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94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History of World Café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 smtClean="0"/>
              <a:t>1995: Mill Valley, California</a:t>
            </a:r>
          </a:p>
          <a:p>
            <a:r>
              <a:rPr lang="en-US" sz="4000" dirty="0" smtClean="0"/>
              <a:t>A small group of business and academic leaders were meeting in a home. Rain disrupted their plan for a large-circle dialogue.</a:t>
            </a:r>
          </a:p>
          <a:p>
            <a:r>
              <a:rPr lang="en-US" sz="4000" dirty="0" smtClean="0"/>
              <a:t>The two dozen participants spontaneously formed into small, intimate table conversations about the questions that had drawn them together.</a:t>
            </a:r>
          </a:p>
          <a:p>
            <a:r>
              <a:rPr lang="en-US" sz="4000" dirty="0" smtClean="0"/>
              <a:t>Recorded their insights on makeshift tablecloths.</a:t>
            </a:r>
          </a:p>
          <a:p>
            <a:r>
              <a:rPr lang="en-US" sz="4000" dirty="0" smtClean="0"/>
              <a:t>Periodically switched or combined tables so stronger ideas could be shared further and patterns in thinking could come to life.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79774" y="6380055"/>
            <a:ext cx="4345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</a:t>
            </a:r>
            <a:r>
              <a:rPr lang="en-US" sz="2400" dirty="0" err="1" smtClean="0">
                <a:solidFill>
                  <a:prstClr val="black"/>
                </a:solidFill>
              </a:rPr>
              <a:t>jdmuth</a:t>
            </a:r>
            <a:r>
              <a:rPr lang="en-US" sz="2400" dirty="0" smtClean="0">
                <a:solidFill>
                  <a:prstClr val="black"/>
                </a:solidFill>
              </a:rPr>
              <a:t>, Flickr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9081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5 Key Operating Principles of World Café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hospitable space</a:t>
            </a:r>
          </a:p>
          <a:p>
            <a:r>
              <a:rPr lang="en-US" dirty="0" smtClean="0"/>
              <a:t>Explore questions that matter</a:t>
            </a:r>
          </a:p>
          <a:p>
            <a:r>
              <a:rPr lang="en-US" dirty="0" smtClean="0"/>
              <a:t>Connect diverse </a:t>
            </a:r>
            <a:r>
              <a:rPr lang="en-US" dirty="0"/>
              <a:t>p</a:t>
            </a:r>
            <a:r>
              <a:rPr lang="en-US" dirty="0" smtClean="0"/>
              <a:t>eople and perspectives</a:t>
            </a:r>
          </a:p>
          <a:p>
            <a:r>
              <a:rPr lang="en-US" dirty="0" smtClean="0"/>
              <a:t>Listen together for patterns, insights, and deeper questions</a:t>
            </a:r>
          </a:p>
          <a:p>
            <a:r>
              <a:rPr lang="en-US" dirty="0" smtClean="0"/>
              <a:t>Make collective knowledge visible to the group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2741" y="6167254"/>
            <a:ext cx="4283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Dan Conway, Flickr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2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</a:rPr>
              <a:t>Café Conversations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bg1"/>
                </a:solidFill>
              </a:rPr>
              <a:t>International movement, started by author </a:t>
            </a:r>
            <a:r>
              <a:rPr lang="en-US" altLang="en-US" dirty="0" smtClean="0">
                <a:solidFill>
                  <a:schemeClr val="bg1"/>
                </a:solidFill>
                <a:hlinkClick r:id="rId2" tooltip="Vicki Robin"/>
              </a:rPr>
              <a:t>Vicki Robin</a:t>
            </a:r>
            <a:r>
              <a:rPr lang="en-US" altLang="en-US" dirty="0" smtClean="0">
                <a:solidFill>
                  <a:schemeClr val="bg1"/>
                </a:solidFill>
              </a:rPr>
              <a:t> fostering coffee house meetings on a regular basis for interesting communication about relevant issues amongst strangers in the Socratic tradition of respectful dialogue. </a:t>
            </a:r>
          </a:p>
          <a:p>
            <a:pPr eaLnBrk="1" hangingPunct="1"/>
            <a:r>
              <a:rPr lang="en-US" altLang="en-US" dirty="0" smtClean="0">
                <a:solidFill>
                  <a:schemeClr val="bg1"/>
                </a:solidFill>
              </a:rPr>
              <a:t>Started in Seattle, after 9/11.</a:t>
            </a:r>
          </a:p>
          <a:p>
            <a:pPr eaLnBrk="1" hangingPunct="1"/>
            <a:endParaRPr lang="en-US" altLang="en-US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991" y="4362682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8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8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Conversation Café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3 friends ran an experiment – each sat in a different café once a week and invited whoever was there to dialogue about things that really mattered.</a:t>
            </a:r>
          </a:p>
          <a:p>
            <a:r>
              <a:rPr lang="en-US" dirty="0" smtClean="0"/>
              <a:t>Topics centered around democracy, critical thinking, and neighborliness</a:t>
            </a:r>
          </a:p>
          <a:p>
            <a:r>
              <a:rPr lang="en-US" dirty="0" smtClean="0"/>
              <a:t>Café conversations helped diverse people process 9/11; themes of healing and prevention</a:t>
            </a:r>
          </a:p>
          <a:p>
            <a:pPr lvl="1"/>
            <a:r>
              <a:rPr lang="en-US" dirty="0" smtClean="0"/>
              <a:t>Asked questions at tables such as “What can civic organizations do? What can faith-based organizations do?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79511" y="6332965"/>
            <a:ext cx="4390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Justin Lincoln, Flickr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ea typeface="ＭＳ Ｐゴシック" pitchFamily="34" charset="-128"/>
              </a:rPr>
              <a:t>Five Components of World Café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a typeface="+mn-ea"/>
                <a:cs typeface="+mn-cs"/>
              </a:rPr>
              <a:t>Setting</a:t>
            </a:r>
          </a:p>
          <a:p>
            <a:pPr>
              <a:defRPr/>
            </a:pPr>
            <a:r>
              <a:rPr lang="en-US" b="1" dirty="0" smtClean="0">
                <a:ea typeface="+mn-ea"/>
                <a:cs typeface="+mn-cs"/>
              </a:rPr>
              <a:t>Welcome and Introduction</a:t>
            </a:r>
          </a:p>
          <a:p>
            <a:pPr>
              <a:defRPr/>
            </a:pPr>
            <a:r>
              <a:rPr lang="en-US" b="1" dirty="0" smtClean="0">
                <a:ea typeface="+mn-ea"/>
                <a:cs typeface="+mn-cs"/>
              </a:rPr>
              <a:t>Small Group Rounds with Table Hosts</a:t>
            </a:r>
          </a:p>
          <a:p>
            <a:pPr>
              <a:defRPr/>
            </a:pPr>
            <a:r>
              <a:rPr lang="en-US" b="1" dirty="0" smtClean="0">
                <a:ea typeface="+mn-ea"/>
                <a:cs typeface="+mn-cs"/>
              </a:rPr>
              <a:t>Questions</a:t>
            </a:r>
          </a:p>
          <a:p>
            <a:pPr>
              <a:defRPr/>
            </a:pPr>
            <a:r>
              <a:rPr lang="en-US" b="1" dirty="0" smtClean="0">
                <a:ea typeface="+mn-ea"/>
                <a:cs typeface="+mn-cs"/>
              </a:rPr>
              <a:t>Harvest</a:t>
            </a:r>
          </a:p>
          <a:p>
            <a:pPr marL="0" indent="0">
              <a:buFont typeface="Arial" charset="0"/>
              <a:buNone/>
              <a:defRPr/>
            </a:pPr>
            <a:endParaRPr lang="en-US" sz="1600" b="1" dirty="0" smtClean="0">
              <a:ea typeface="+mn-ea"/>
              <a:cs typeface="+mn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400" b="1" dirty="0" smtClean="0">
                <a:ea typeface="+mn-ea"/>
                <a:cs typeface="+mn-cs"/>
              </a:rPr>
              <a:t>Source: </a:t>
            </a:r>
            <a:r>
              <a:rPr lang="en-US" sz="1400" b="1" dirty="0" smtClean="0">
                <a:ea typeface="+mn-ea"/>
                <a:cs typeface="+mn-cs"/>
                <a:hlinkClick r:id="rId3"/>
              </a:rPr>
              <a:t>http://www.theworldcafe/com/method.html</a:t>
            </a:r>
            <a:r>
              <a:rPr lang="en-US" sz="1400" b="1" dirty="0" smtClean="0">
                <a:ea typeface="+mn-ea"/>
                <a:cs typeface="+mn-cs"/>
              </a:rPr>
              <a:t> </a:t>
            </a:r>
            <a:endParaRPr lang="en-US" sz="1400" b="1" dirty="0">
              <a:ea typeface="+mn-ea"/>
              <a:cs typeface="+mn-cs"/>
            </a:endParaRP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4495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778375" y="6437313"/>
            <a:ext cx="38830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900">
                <a:solidFill>
                  <a:prstClr val="black"/>
                </a:solidFill>
              </a:rPr>
              <a:t>http://www.flickr.com/photos/8007839@N02/5253358565/sizes/l/</a:t>
            </a:r>
          </a:p>
        </p:txBody>
      </p:sp>
    </p:spTree>
    <p:extLst>
      <p:ext uri="{BB962C8B-B14F-4D97-AF65-F5344CB8AC3E}">
        <p14:creationId xmlns:p14="http://schemas.microsoft.com/office/powerpoint/2010/main" val="144162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3733800" y="3048000"/>
            <a:ext cx="4191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prstClr val="black"/>
                </a:solidFill>
              </a:rPr>
              <a:t>Listening, Recording, Inviting, Focusing, Doodling, Opposing</a:t>
            </a:r>
          </a:p>
        </p:txBody>
      </p: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609600" y="6096000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000">
                <a:solidFill>
                  <a:prstClr val="black"/>
                </a:solidFill>
              </a:rPr>
              <a:t>Photo credit: http://www.flickr.com/photos/itupictures/7554741094/sizes/l/</a:t>
            </a:r>
          </a:p>
        </p:txBody>
      </p:sp>
    </p:spTree>
    <p:extLst>
      <p:ext uri="{BB962C8B-B14F-4D97-AF65-F5344CB8AC3E}">
        <p14:creationId xmlns:p14="http://schemas.microsoft.com/office/powerpoint/2010/main" val="296444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altLang="en-US" b="1" dirty="0" smtClean="0">
                <a:ea typeface="ＭＳ Ｐゴシック" pitchFamily="34" charset="-128"/>
              </a:rPr>
              <a:t>Today’</a:t>
            </a:r>
            <a:r>
              <a:rPr lang="en-US" altLang="ja-JP" b="1" dirty="0" smtClean="0">
                <a:ea typeface="ＭＳ Ｐゴシック" pitchFamily="34" charset="-128"/>
              </a:rPr>
              <a:t>s Table Topics</a:t>
            </a:r>
            <a:endParaRPr lang="en-US" altLang="en-US" b="1" dirty="0" smtClean="0">
              <a:ea typeface="ＭＳ Ｐゴシック" pitchFamily="34" charset="-128"/>
            </a:endParaRP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1524000" y="3429000"/>
            <a:ext cx="7620000" cy="20574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altLang="en-US" b="1" dirty="0" smtClean="0">
                <a:ea typeface="ＭＳ Ｐゴシック" pitchFamily="34" charset="-128"/>
              </a:rPr>
              <a:t>What is </a:t>
            </a:r>
            <a:r>
              <a:rPr lang="en-US" altLang="en-US" b="1" i="1" dirty="0" smtClean="0">
                <a:ea typeface="ＭＳ Ｐゴシック" pitchFamily="34" charset="-128"/>
              </a:rPr>
              <a:t>sacred</a:t>
            </a:r>
            <a:r>
              <a:rPr lang="en-US" altLang="en-US" b="1" dirty="0" smtClean="0">
                <a:ea typeface="ＭＳ Ｐゴシック" pitchFamily="34" charset="-128"/>
              </a:rPr>
              <a:t> about the middle school ideal?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altLang="en-US" b="1" dirty="0" smtClean="0">
                <a:ea typeface="ＭＳ Ｐゴシック" pitchFamily="34" charset="-128"/>
              </a:rPr>
              <a:t>How do we carry that ideal into the </a:t>
            </a:r>
            <a:r>
              <a:rPr lang="en-US" altLang="en-US" b="1" i="1" dirty="0" smtClean="0">
                <a:ea typeface="ＭＳ Ｐゴシック" pitchFamily="34" charset="-128"/>
              </a:rPr>
              <a:t>future</a:t>
            </a:r>
            <a:r>
              <a:rPr lang="en-US" altLang="en-US" b="1" dirty="0" smtClean="0">
                <a:ea typeface="ＭＳ Ｐゴシック" pitchFamily="34" charset="-128"/>
              </a:rPr>
              <a:t>?</a:t>
            </a:r>
            <a:endParaRPr lang="en-US" altLang="en-US" b="1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721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Harvest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05400"/>
            <a:ext cx="8686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Opportunities </a:t>
            </a:r>
          </a:p>
          <a:p>
            <a:r>
              <a:rPr lang="en-US" dirty="0" smtClean="0">
                <a:solidFill>
                  <a:schemeClr val="bg1"/>
                </a:solidFill>
                <a:sym typeface="Wingdings 2"/>
              </a:rPr>
              <a:t>Challenges</a:t>
            </a:r>
          </a:p>
          <a:p>
            <a:r>
              <a:rPr lang="en-US" dirty="0" smtClean="0">
                <a:solidFill>
                  <a:schemeClr val="bg1"/>
                </a:solidFill>
                <a:sym typeface="Wingdings 2"/>
              </a:rPr>
              <a:t>Considerations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Ideas for Using World Café to Cultivate Courageous Conversations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Participants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share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7013"/>
            <a:ext cx="7162800" cy="664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86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9126"/>
          </a:xfrm>
        </p:spPr>
        <p:txBody>
          <a:bodyPr/>
          <a:lstStyle/>
          <a:p>
            <a:r>
              <a:rPr lang="en-US" b="1" dirty="0" smtClean="0"/>
              <a:t>Café Hosting Tips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3087"/>
            <a:ext cx="8229600" cy="53852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Set up café-style tables or another relaxed setting.</a:t>
            </a:r>
          </a:p>
          <a:p>
            <a:r>
              <a:rPr lang="en-US" dirty="0" smtClean="0"/>
              <a:t>Provide food, beverages, music, art, natural light, and greenery.</a:t>
            </a:r>
          </a:p>
          <a:p>
            <a:r>
              <a:rPr lang="en-US" dirty="0" smtClean="0"/>
              <a:t>Encourage informal conversation focused on key questions.</a:t>
            </a:r>
          </a:p>
          <a:p>
            <a:r>
              <a:rPr lang="en-US" dirty="0" smtClean="0"/>
              <a:t>Allow time for silence and reflection.</a:t>
            </a:r>
          </a:p>
          <a:p>
            <a:r>
              <a:rPr lang="en-US" dirty="0" smtClean="0"/>
              <a:t>Encourage members to “cross-pollinate” ideas and insights across groups.</a:t>
            </a:r>
          </a:p>
          <a:p>
            <a:r>
              <a:rPr lang="en-US" dirty="0" smtClean="0"/>
              <a:t>Have materials available for visually representing key ideas – markers and paper.</a:t>
            </a:r>
          </a:p>
          <a:p>
            <a:r>
              <a:rPr lang="en-US" dirty="0" smtClean="0"/>
              <a:t>Weave and connect emerging themes and insights.</a:t>
            </a:r>
          </a:p>
          <a:p>
            <a:r>
              <a:rPr lang="en-US" dirty="0" smtClean="0"/>
              <a:t>Honor the social nature of learning and community building.</a:t>
            </a:r>
          </a:p>
          <a:p>
            <a:r>
              <a:rPr lang="en-US" dirty="0" smtClean="0"/>
              <a:t>Help members notice that individual conversations are part of and contribute to a larger field of collective knowledge and wisdom.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74483" y="6378303"/>
            <a:ext cx="466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Minas </a:t>
            </a:r>
            <a:r>
              <a:rPr lang="en-US" sz="2400" dirty="0" err="1" smtClean="0">
                <a:solidFill>
                  <a:prstClr val="black"/>
                </a:solidFill>
              </a:rPr>
              <a:t>Lamprou</a:t>
            </a:r>
            <a:r>
              <a:rPr lang="en-US" sz="2400" dirty="0" smtClean="0">
                <a:solidFill>
                  <a:prstClr val="black"/>
                </a:solidFill>
              </a:rPr>
              <a:t>, Flickr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4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 for Consideration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How </a:t>
            </a:r>
            <a:r>
              <a:rPr lang="en-US" b="1" dirty="0"/>
              <a:t>might I use cafe conversations in my classroom?</a:t>
            </a:r>
          </a:p>
          <a:p>
            <a:r>
              <a:rPr lang="en-US" b="1" dirty="0"/>
              <a:t>How would I modify this method to work for me, my content, and my students?</a:t>
            </a:r>
          </a:p>
          <a:p>
            <a:r>
              <a:rPr lang="en-US" b="1" dirty="0"/>
              <a:t>How might I use cafe conversations in my role as a colleague and teacher leader?</a:t>
            </a:r>
          </a:p>
          <a:p>
            <a:r>
              <a:rPr lang="en-US" b="1" dirty="0"/>
              <a:t>How might I use cafe conversations in my role as a community member and advocate for </a:t>
            </a:r>
            <a:r>
              <a:rPr lang="en-US" b="1" dirty="0" smtClean="0"/>
              <a:t>education </a:t>
            </a:r>
            <a:r>
              <a:rPr lang="en-US" b="1" dirty="0"/>
              <a:t>and students?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98940" y="6363774"/>
            <a:ext cx="4345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black"/>
                </a:solidFill>
              </a:rPr>
              <a:t>Photo Credit: Kay </a:t>
            </a:r>
            <a:r>
              <a:rPr lang="en-US" sz="2400" dirty="0" err="1" smtClean="0">
                <a:solidFill>
                  <a:prstClr val="black"/>
                </a:solidFill>
              </a:rPr>
              <a:t>Gaensler</a:t>
            </a:r>
            <a:r>
              <a:rPr lang="en-US" sz="2400" dirty="0" smtClean="0">
                <a:solidFill>
                  <a:prstClr val="black"/>
                </a:solidFill>
              </a:rPr>
              <a:t>, Flickr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8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756</Words>
  <Application>Microsoft Office PowerPoint</Application>
  <PresentationFormat>On-screen Show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1_Office Theme</vt:lpstr>
      <vt:lpstr>2_Office Theme</vt:lpstr>
      <vt:lpstr>3_Office Theme</vt:lpstr>
      <vt:lpstr>4_Office Theme</vt:lpstr>
      <vt:lpstr>Office Theme</vt:lpstr>
      <vt:lpstr>5_Office Theme</vt:lpstr>
      <vt:lpstr>Leveraging the Legacy: Reigniting Commitment to Middle School Ideals </vt:lpstr>
      <vt:lpstr>PowerPoint Presentation</vt:lpstr>
      <vt:lpstr>Why Invite Conversations?</vt:lpstr>
      <vt:lpstr>Conversation and World Café</vt:lpstr>
      <vt:lpstr>World Café or Café Conversations</vt:lpstr>
      <vt:lpstr>History of World Café </vt:lpstr>
      <vt:lpstr>5 Key Operating Principles of World Café </vt:lpstr>
      <vt:lpstr>Café Conversations</vt:lpstr>
      <vt:lpstr>Conversation Café </vt:lpstr>
      <vt:lpstr>Five Components of World Café</vt:lpstr>
      <vt:lpstr>PowerPoint Presentation</vt:lpstr>
      <vt:lpstr>Today’s Table Topics</vt:lpstr>
      <vt:lpstr>Harvest</vt:lpstr>
      <vt:lpstr>Ideas for Using World Café to Cultivate Courageous Conversations</vt:lpstr>
      <vt:lpstr>PowerPoint Presentation</vt:lpstr>
      <vt:lpstr>Café Hosting Tips</vt:lpstr>
      <vt:lpstr>Questions for Consideration</vt:lpstr>
    </vt:vector>
  </TitlesOfParts>
  <Company>Appalachian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Leveraging the Legacy: Reigniting Commitment to Middle School Ideas</dc:title>
  <dc:creator>Appstate User</dc:creator>
  <cp:lastModifiedBy>Smith, Tracy W.</cp:lastModifiedBy>
  <cp:revision>13</cp:revision>
  <dcterms:created xsi:type="dcterms:W3CDTF">2014-09-05T02:41:09Z</dcterms:created>
  <dcterms:modified xsi:type="dcterms:W3CDTF">2014-11-03T14:36:25Z</dcterms:modified>
</cp:coreProperties>
</file>